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71" r:id="rId2"/>
    <p:sldId id="279" r:id="rId3"/>
    <p:sldId id="280" r:id="rId4"/>
    <p:sldId id="313" r:id="rId5"/>
    <p:sldId id="314" r:id="rId6"/>
    <p:sldId id="315" r:id="rId7"/>
    <p:sldId id="281" r:id="rId8"/>
    <p:sldId id="317" r:id="rId9"/>
    <p:sldId id="318" r:id="rId10"/>
    <p:sldId id="282" r:id="rId11"/>
    <p:sldId id="319" r:id="rId12"/>
    <p:sldId id="320" r:id="rId13"/>
    <p:sldId id="321" r:id="rId14"/>
    <p:sldId id="322" r:id="rId15"/>
    <p:sldId id="283" r:id="rId16"/>
    <p:sldId id="316" r:id="rId17"/>
    <p:sldId id="284" r:id="rId18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88240"/>
    <a:srgbClr val="2E3B4B"/>
    <a:srgbClr val="FF7817"/>
    <a:srgbClr val="FFD459"/>
    <a:srgbClr val="E8620E"/>
    <a:srgbClr val="222325"/>
    <a:srgbClr val="2D3848"/>
    <a:srgbClr val="DCB89C"/>
    <a:srgbClr val="283743"/>
    <a:srgbClr val="855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6318" autoAdjust="0"/>
  </p:normalViewPr>
  <p:slideViewPr>
    <p:cSldViewPr snapToGrid="0">
      <p:cViewPr varScale="1">
        <p:scale>
          <a:sx n="64" d="100"/>
          <a:sy n="64" d="100"/>
        </p:scale>
        <p:origin x="74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898407-7539-4C88-B591-2FC07A4ED2BC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0ADC4B-121D-46CC-9D52-F4252E0865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307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490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59314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49252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05604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47969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12822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13832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76821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80189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68664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7244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9288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82549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9250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57425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6840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ADC4B-121D-46CC-9D52-F4252E0865F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2877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8979D9-E8A7-4020-9F53-DCBB73454201}" type="datetimeFigureOut">
              <a:rPr lang="zh-CN" altLang="en-US" smtClean="0"/>
              <a:t>2020/6/1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2D614-3122-4AE3-B731-49486E3899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hyperlink" Target="https://www.novelgames.com/zh-HK/tower/" TargetMode="Externa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72" t="3031" b="63636"/>
          <a:stretch>
            <a:fillRect/>
          </a:stretch>
        </p:blipFill>
        <p:spPr>
          <a:xfrm>
            <a:off x="9337542" y="322118"/>
            <a:ext cx="2854457" cy="181148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4" t="15758" r="82890" b="54697"/>
          <a:stretch>
            <a:fillRect/>
          </a:stretch>
        </p:blipFill>
        <p:spPr>
          <a:xfrm>
            <a:off x="0" y="322118"/>
            <a:ext cx="2203381" cy="233510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129"/>
          <a:stretch/>
        </p:blipFill>
        <p:spPr>
          <a:xfrm>
            <a:off x="-1" y="3075620"/>
            <a:ext cx="12191999" cy="378237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797376" y="658472"/>
            <a:ext cx="4597244" cy="1138773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zh-TW" altLang="en-US" sz="6800" dirty="0" smtClean="0">
                <a:solidFill>
                  <a:schemeClr val="bg1"/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</a:rPr>
              <a:t>加法計算</a:t>
            </a:r>
            <a:endParaRPr lang="zh-CN" altLang="en-US" sz="6800" dirty="0">
              <a:solidFill>
                <a:schemeClr val="bg1"/>
              </a:solidFill>
              <a:latin typeface="字魂27号-布丁体" panose="00000500000000000000" pitchFamily="2" charset="-122"/>
              <a:ea typeface="字魂27号-布丁体" panose="00000500000000000000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 rot="16200000">
            <a:off x="10931216" y="4990780"/>
            <a:ext cx="677108" cy="305733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TW" sz="3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Peter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594D360-457D-4918-8296-D4F9B57252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22118"/>
            <a:ext cx="12191999" cy="6535882"/>
          </a:xfrm>
          <a:prstGeom prst="rect">
            <a:avLst/>
          </a:prstGeom>
        </p:spPr>
      </p:pic>
      <p:sp>
        <p:nvSpPr>
          <p:cNvPr id="7" name="TextBox 31">
            <a:extLst>
              <a:ext uri="{FF2B5EF4-FFF2-40B4-BE49-F238E27FC236}">
                <a16:creationId xmlns:a16="http://schemas.microsoft.com/office/drawing/2014/main" id="{D8EAAF5E-D39A-4006-951B-D0C90209CFC3}"/>
              </a:ext>
            </a:extLst>
          </p:cNvPr>
          <p:cNvSpPr txBox="1"/>
          <p:nvPr/>
        </p:nvSpPr>
        <p:spPr>
          <a:xfrm>
            <a:off x="3711501" y="626639"/>
            <a:ext cx="15307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ln w="3175">
                  <a:solidFill>
                    <a:schemeClr val="bg1"/>
                  </a:solidFill>
                </a:ln>
                <a:blipFill>
                  <a:blip r:embed="rId5"/>
                  <a:stretch>
                    <a:fillRect/>
                  </a:stretch>
                </a:blip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03</a:t>
            </a:r>
            <a:endParaRPr lang="zh-CN" altLang="en-US" sz="7200" dirty="0">
              <a:ln w="3175">
                <a:solidFill>
                  <a:schemeClr val="bg1"/>
                </a:solidFill>
              </a:ln>
              <a:blipFill>
                <a:blip r:embed="rId5"/>
                <a:stretch>
                  <a:fillRect/>
                </a:stretch>
              </a:blip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8" name="TextBox 31">
            <a:extLst>
              <a:ext uri="{FF2B5EF4-FFF2-40B4-BE49-F238E27FC236}">
                <a16:creationId xmlns:a16="http://schemas.microsoft.com/office/drawing/2014/main" id="{C9F6F908-A238-40A9-A42A-1337FB9D80A8}"/>
              </a:ext>
            </a:extLst>
          </p:cNvPr>
          <p:cNvSpPr txBox="1"/>
          <p:nvPr/>
        </p:nvSpPr>
        <p:spPr>
          <a:xfrm>
            <a:off x="1708875" y="1967349"/>
            <a:ext cx="55718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5400" dirty="0" smtClean="0">
                <a:ln w="3175">
                  <a:solidFill>
                    <a:schemeClr val="bg1"/>
                  </a:solidFill>
                </a:ln>
                <a:blipFill>
                  <a:blip r:embed="rId5"/>
                  <a:stretch>
                    <a:fillRect/>
                  </a:stretch>
                </a:blipFill>
                <a:latin typeface="字魂27号-布丁体" panose="00000500000000000000" pitchFamily="2" charset="-122"/>
                <a:ea typeface="字魂27号-布丁体" panose="00000500000000000000" pitchFamily="2" charset="-122"/>
                <a:cs typeface="字魂59号-创粗黑" panose="00000500000000000000" charset="-122"/>
              </a:rPr>
              <a:t>程式設計</a:t>
            </a:r>
            <a:endParaRPr lang="zh-CN" altLang="en-US" sz="5400" dirty="0">
              <a:ln w="3175">
                <a:solidFill>
                  <a:schemeClr val="bg1"/>
                </a:solidFill>
              </a:ln>
              <a:blipFill>
                <a:blip r:embed="rId5"/>
                <a:stretch>
                  <a:fillRect/>
                </a:stretch>
              </a:blipFill>
              <a:latin typeface="字魂27号-布丁体" panose="00000500000000000000" pitchFamily="2" charset="-122"/>
              <a:ea typeface="字魂27号-布丁体" panose="00000500000000000000" pitchFamily="2" charset="-122"/>
              <a:cs typeface="字魂59号-创粗黑" panose="00000500000000000000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A311618-983C-4F8D-AD0D-C4711DCCB33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00" t="18924" r="19265" b="45963"/>
          <a:stretch/>
        </p:blipFill>
        <p:spPr>
          <a:xfrm>
            <a:off x="8015148" y="79320"/>
            <a:ext cx="3442448" cy="2294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223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B9120A0-9F3D-40B7-A57B-A1A0A456B762}"/>
              </a:ext>
            </a:extLst>
          </p:cNvPr>
          <p:cNvSpPr txBox="1"/>
          <p:nvPr/>
        </p:nvSpPr>
        <p:spPr>
          <a:xfrm>
            <a:off x="5182929" y="42856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程式設計</a:t>
            </a:r>
            <a:endParaRPr lang="zh-CN" altLang="en-US" sz="32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8209710" y="1168400"/>
            <a:ext cx="341632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3600" b="1" dirty="0" smtClean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初始化全</a:t>
            </a:r>
            <a:r>
              <a:rPr lang="zh-TW" altLang="en-US" sz="3600" b="1" dirty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域</a:t>
            </a:r>
            <a:r>
              <a:rPr lang="zh-TW" altLang="en-US" sz="3600" b="1" dirty="0" smtClean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變數</a:t>
            </a:r>
            <a:endParaRPr lang="en-US" altLang="zh-TW" sz="3600" b="1" dirty="0">
              <a:solidFill>
                <a:srgbClr val="FF0000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pPr algn="ctr"/>
            <a:r>
              <a:rPr lang="en-US" altLang="zh-TW" sz="3600" b="1" dirty="0" smtClean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&amp;</a:t>
            </a:r>
          </a:p>
          <a:p>
            <a:pPr algn="ctr"/>
            <a:r>
              <a:rPr lang="zh-TW" altLang="en-US" sz="3600" b="1" dirty="0" smtClean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定義程</a:t>
            </a:r>
            <a:r>
              <a:rPr lang="zh-TW" altLang="en-US" sz="3600" b="1" dirty="0" smtClean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序</a:t>
            </a:r>
            <a:endParaRPr lang="en-US" altLang="zh-TW" sz="3600" b="1" dirty="0" smtClean="0">
              <a:solidFill>
                <a:srgbClr val="FF0000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/>
          <a:srcRect l="22361" t="33210" r="43750" b="25308"/>
          <a:stretch/>
        </p:blipFill>
        <p:spPr>
          <a:xfrm>
            <a:off x="126999" y="1168400"/>
            <a:ext cx="7544103" cy="5194300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7671102" y="2951946"/>
            <a:ext cx="449353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800" b="1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隨機取數</a:t>
            </a:r>
            <a:endParaRPr lang="en-US" altLang="zh-TW" sz="2800" b="1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pPr algn="ctr"/>
            <a:r>
              <a:rPr lang="zh-TW" altLang="en-US" sz="2800" b="1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使每一次數字都是不一樣</a:t>
            </a:r>
            <a:r>
              <a:rPr lang="zh-TW" altLang="en-US" sz="2800" b="1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的</a:t>
            </a:r>
            <a:endParaRPr lang="en-US" altLang="zh-TW" sz="2800" b="1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cxnSp>
        <p:nvCxnSpPr>
          <p:cNvPr id="11" name="直線接點 10"/>
          <p:cNvCxnSpPr/>
          <p:nvPr/>
        </p:nvCxnSpPr>
        <p:spPr>
          <a:xfrm>
            <a:off x="7124575" y="3290486"/>
            <a:ext cx="1800000" cy="1"/>
          </a:xfrm>
          <a:prstGeom prst="line">
            <a:avLst/>
          </a:prstGeom>
          <a:ln w="57150">
            <a:solidFill>
              <a:srgbClr val="B882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0349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B9120A0-9F3D-40B7-A57B-A1A0A456B762}"/>
              </a:ext>
            </a:extLst>
          </p:cNvPr>
          <p:cNvSpPr txBox="1"/>
          <p:nvPr/>
        </p:nvSpPr>
        <p:spPr>
          <a:xfrm>
            <a:off x="5182929" y="42856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程式設計</a:t>
            </a:r>
            <a:endParaRPr lang="zh-CN" altLang="en-US" sz="32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/>
          <a:srcRect l="35603" t="27636" r="33546" b="40780"/>
          <a:stretch/>
        </p:blipFill>
        <p:spPr>
          <a:xfrm>
            <a:off x="2480657" y="1150013"/>
            <a:ext cx="7230683" cy="4163876"/>
          </a:xfrm>
          <a:prstGeom prst="rect">
            <a:avLst/>
          </a:prstGeom>
        </p:spPr>
      </p:pic>
      <p:sp>
        <p:nvSpPr>
          <p:cNvPr id="12" name="文字方塊 11"/>
          <p:cNvSpPr txBox="1"/>
          <p:nvPr/>
        </p:nvSpPr>
        <p:spPr>
          <a:xfrm>
            <a:off x="3510193" y="5601252"/>
            <a:ext cx="51716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3600" b="1" dirty="0" smtClean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按鈕點選 </a:t>
            </a:r>
            <a:r>
              <a:rPr lang="en-US" altLang="zh-TW" sz="3600" b="1" dirty="0" smtClean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&amp;</a:t>
            </a:r>
            <a:r>
              <a:rPr lang="zh-TW" altLang="en-US" sz="3600" b="1" dirty="0" smtClean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 頁面初始化</a:t>
            </a:r>
            <a:endParaRPr lang="en-US" altLang="zh-TW" sz="3600" b="1" dirty="0" smtClean="0">
              <a:solidFill>
                <a:srgbClr val="FF0000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6812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B9120A0-9F3D-40B7-A57B-A1A0A456B762}"/>
              </a:ext>
            </a:extLst>
          </p:cNvPr>
          <p:cNvSpPr txBox="1"/>
          <p:nvPr/>
        </p:nvSpPr>
        <p:spPr>
          <a:xfrm>
            <a:off x="5182929" y="42856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程式設計</a:t>
            </a:r>
            <a:endParaRPr lang="zh-CN" altLang="en-US" sz="32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4"/>
          <a:srcRect l="32361" t="41949" r="27917" b="19136"/>
          <a:stretch/>
        </p:blipFill>
        <p:spPr>
          <a:xfrm>
            <a:off x="152399" y="1441897"/>
            <a:ext cx="8313923" cy="4581461"/>
          </a:xfrm>
          <a:prstGeom prst="rect">
            <a:avLst/>
          </a:prstGeom>
        </p:spPr>
      </p:pic>
      <p:cxnSp>
        <p:nvCxnSpPr>
          <p:cNvPr id="8" name="直線接點 7"/>
          <p:cNvCxnSpPr/>
          <p:nvPr/>
        </p:nvCxnSpPr>
        <p:spPr>
          <a:xfrm>
            <a:off x="7819473" y="2405904"/>
            <a:ext cx="1080000" cy="1"/>
          </a:xfrm>
          <a:prstGeom prst="line">
            <a:avLst/>
          </a:prstGeom>
          <a:ln w="57150">
            <a:solidFill>
              <a:srgbClr val="B882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 10"/>
          <p:cNvCxnSpPr/>
          <p:nvPr/>
        </p:nvCxnSpPr>
        <p:spPr>
          <a:xfrm>
            <a:off x="7819473" y="4196025"/>
            <a:ext cx="1080000" cy="1"/>
          </a:xfrm>
          <a:prstGeom prst="line">
            <a:avLst/>
          </a:prstGeom>
          <a:ln w="57150">
            <a:solidFill>
              <a:srgbClr val="B882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/>
          <p:cNvSpPr txBox="1"/>
          <p:nvPr/>
        </p:nvSpPr>
        <p:spPr>
          <a:xfrm>
            <a:off x="8822348" y="1990405"/>
            <a:ext cx="34467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回</a:t>
            </a:r>
            <a:r>
              <a:rPr lang="zh-TW" altLang="en-US" sz="24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覆</a:t>
            </a:r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的答案</a:t>
            </a:r>
            <a:r>
              <a:rPr lang="en-US" altLang="zh-TW" sz="2400" b="1" dirty="0" smtClean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=</a:t>
            </a:r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題目相加時</a:t>
            </a:r>
            <a:endParaRPr lang="en-US" altLang="zh-TW" sz="2400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r>
              <a:rPr lang="zh-TW" altLang="en-US" sz="2400" b="1" dirty="0" smtClean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分數</a:t>
            </a:r>
            <a:r>
              <a:rPr lang="en-US" altLang="zh-TW" sz="2400" b="1" dirty="0" smtClean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+1</a:t>
            </a:r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，且產生新題目</a:t>
            </a:r>
            <a:endParaRPr lang="zh-TW" altLang="en-US" sz="2400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8822348" y="3785409"/>
            <a:ext cx="34467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回</a:t>
            </a:r>
            <a:r>
              <a:rPr lang="zh-TW" altLang="en-US" sz="24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覆的答案</a:t>
            </a:r>
            <a:r>
              <a:rPr lang="zh-TW" altLang="en-US" sz="2400" b="1" dirty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≠</a:t>
            </a:r>
            <a:r>
              <a:rPr lang="zh-TW" altLang="en-US" sz="24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題目</a:t>
            </a:r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相加時</a:t>
            </a:r>
            <a:endParaRPr lang="en-US" altLang="zh-TW" sz="2400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r>
              <a:rPr lang="zh-TW" altLang="en-US" sz="2400" b="1" dirty="0" smtClean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分數</a:t>
            </a:r>
            <a:r>
              <a:rPr lang="en-US" altLang="zh-TW" sz="2400" b="1" dirty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-</a:t>
            </a:r>
            <a:r>
              <a:rPr lang="en-US" altLang="zh-TW" sz="2400" b="1" dirty="0" smtClean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1</a:t>
            </a:r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，且產生新題目</a:t>
            </a:r>
            <a:endParaRPr lang="zh-TW" altLang="en-US" sz="2400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03986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B9120A0-9F3D-40B7-A57B-A1A0A456B762}"/>
              </a:ext>
            </a:extLst>
          </p:cNvPr>
          <p:cNvSpPr txBox="1"/>
          <p:nvPr/>
        </p:nvSpPr>
        <p:spPr>
          <a:xfrm>
            <a:off x="5182929" y="42856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程式設計</a:t>
            </a:r>
            <a:endParaRPr lang="zh-CN" altLang="en-US" sz="32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4"/>
          <a:srcRect l="26875" t="28582" r="11389" b="23948"/>
          <a:stretch/>
        </p:blipFill>
        <p:spPr>
          <a:xfrm>
            <a:off x="450849" y="1275382"/>
            <a:ext cx="11290300" cy="4883286"/>
          </a:xfrm>
          <a:prstGeom prst="rect">
            <a:avLst/>
          </a:prstGeom>
        </p:spPr>
      </p:pic>
      <p:sp>
        <p:nvSpPr>
          <p:cNvPr id="13" name="文字方塊 12"/>
          <p:cNvSpPr txBox="1"/>
          <p:nvPr/>
        </p:nvSpPr>
        <p:spPr>
          <a:xfrm>
            <a:off x="7259290" y="5650837"/>
            <a:ext cx="44935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檢查一下吧</a:t>
            </a:r>
            <a:r>
              <a:rPr lang="en-US" altLang="zh-TW" sz="6000" b="1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~</a:t>
            </a:r>
            <a:endParaRPr lang="zh-TW" altLang="en-US" sz="6000" b="1" dirty="0">
              <a:solidFill>
                <a:schemeClr val="accent2">
                  <a:lumMod val="60000"/>
                  <a:lumOff val="40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9412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594D360-457D-4918-8296-D4F9B57252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22118"/>
            <a:ext cx="12191999" cy="6535882"/>
          </a:xfrm>
          <a:prstGeom prst="rect">
            <a:avLst/>
          </a:prstGeom>
        </p:spPr>
      </p:pic>
      <p:sp>
        <p:nvSpPr>
          <p:cNvPr id="7" name="TextBox 31">
            <a:extLst>
              <a:ext uri="{FF2B5EF4-FFF2-40B4-BE49-F238E27FC236}">
                <a16:creationId xmlns:a16="http://schemas.microsoft.com/office/drawing/2014/main" id="{D8EAAF5E-D39A-4006-951B-D0C90209CFC3}"/>
              </a:ext>
            </a:extLst>
          </p:cNvPr>
          <p:cNvSpPr txBox="1"/>
          <p:nvPr/>
        </p:nvSpPr>
        <p:spPr>
          <a:xfrm>
            <a:off x="3711501" y="626639"/>
            <a:ext cx="15307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ln w="3175">
                  <a:solidFill>
                    <a:schemeClr val="bg1"/>
                  </a:solidFill>
                </a:ln>
                <a:blipFill>
                  <a:blip r:embed="rId5"/>
                  <a:stretch>
                    <a:fillRect/>
                  </a:stretch>
                </a:blip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04</a:t>
            </a:r>
            <a:endParaRPr lang="zh-CN" altLang="en-US" sz="7200" dirty="0">
              <a:ln w="3175">
                <a:solidFill>
                  <a:schemeClr val="bg1"/>
                </a:solidFill>
              </a:ln>
              <a:blipFill>
                <a:blip r:embed="rId5"/>
                <a:stretch>
                  <a:fillRect/>
                </a:stretch>
              </a:blip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8" name="TextBox 31">
            <a:extLst>
              <a:ext uri="{FF2B5EF4-FFF2-40B4-BE49-F238E27FC236}">
                <a16:creationId xmlns:a16="http://schemas.microsoft.com/office/drawing/2014/main" id="{C9F6F908-A238-40A9-A42A-1337FB9D80A8}"/>
              </a:ext>
            </a:extLst>
          </p:cNvPr>
          <p:cNvSpPr txBox="1"/>
          <p:nvPr/>
        </p:nvSpPr>
        <p:spPr>
          <a:xfrm>
            <a:off x="1708875" y="1967349"/>
            <a:ext cx="55718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5400" smtClean="0">
                <a:ln w="3175">
                  <a:solidFill>
                    <a:schemeClr val="bg1"/>
                  </a:solidFill>
                </a:ln>
                <a:blipFill>
                  <a:blip r:embed="rId5"/>
                  <a:stretch>
                    <a:fillRect/>
                  </a:stretch>
                </a:blipFill>
                <a:latin typeface="字魂27号-布丁体" panose="00000500000000000000" pitchFamily="2" charset="-122"/>
                <a:ea typeface="字魂27号-布丁体" panose="00000500000000000000" pitchFamily="2" charset="-122"/>
                <a:cs typeface="字魂59号-创粗黑" panose="00000500000000000000" charset="-122"/>
              </a:rPr>
              <a:t>綜合活動</a:t>
            </a:r>
            <a:endParaRPr lang="zh-CN" altLang="en-US" sz="5400" dirty="0">
              <a:ln w="3175">
                <a:solidFill>
                  <a:schemeClr val="bg1"/>
                </a:solidFill>
              </a:ln>
              <a:blipFill>
                <a:blip r:embed="rId5"/>
                <a:stretch>
                  <a:fillRect/>
                </a:stretch>
              </a:blipFill>
              <a:latin typeface="字魂27号-布丁体" panose="00000500000000000000" pitchFamily="2" charset="-122"/>
              <a:ea typeface="字魂27号-布丁体" panose="00000500000000000000" pitchFamily="2" charset="-122"/>
              <a:cs typeface="字魂59号-创粗黑" panose="00000500000000000000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A311618-983C-4F8D-AD0D-C4711DCCB33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00" t="18924" r="19265" b="45963"/>
          <a:stretch/>
        </p:blipFill>
        <p:spPr>
          <a:xfrm>
            <a:off x="8015148" y="79320"/>
            <a:ext cx="3442448" cy="2294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943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B9120A0-9F3D-40B7-A57B-A1A0A456B762}"/>
              </a:ext>
            </a:extLst>
          </p:cNvPr>
          <p:cNvSpPr txBox="1"/>
          <p:nvPr/>
        </p:nvSpPr>
        <p:spPr>
          <a:xfrm>
            <a:off x="4977745" y="398088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課後放鬆</a:t>
            </a:r>
            <a:endParaRPr lang="zh-CN" altLang="en-US" sz="32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5B57BE3-666A-4ED5-9A97-D1A4EA9AB1DF}"/>
              </a:ext>
            </a:extLst>
          </p:cNvPr>
          <p:cNvSpPr txBox="1"/>
          <p:nvPr/>
        </p:nvSpPr>
        <p:spPr>
          <a:xfrm>
            <a:off x="1221068" y="1921526"/>
            <a:ext cx="36300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河內塔規則：</a:t>
            </a:r>
            <a:endParaRPr lang="en-US" altLang="zh-TW" sz="2400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大盤</a:t>
            </a:r>
            <a:r>
              <a:rPr lang="en-US" altLang="zh-TW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3</a:t>
            </a:r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，不能在中盤</a:t>
            </a:r>
            <a:r>
              <a:rPr lang="en-US" altLang="zh-TW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2</a:t>
            </a:r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上</a:t>
            </a:r>
            <a:endParaRPr lang="en-US" altLang="zh-TW" sz="2400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中盤</a:t>
            </a:r>
            <a:r>
              <a:rPr lang="en-US" altLang="zh-TW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2</a:t>
            </a:r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，</a:t>
            </a:r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不能在小盤</a:t>
            </a:r>
            <a:r>
              <a:rPr lang="en-US" altLang="zh-TW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1</a:t>
            </a:r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上</a:t>
            </a:r>
            <a:endParaRPr lang="en-US" altLang="zh-TW" sz="2400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到達</a:t>
            </a:r>
            <a:r>
              <a:rPr lang="en-US" altLang="zh-TW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C</a:t>
            </a:r>
            <a:r>
              <a:rPr lang="zh-TW" altLang="en-US" sz="24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柱</a:t>
            </a:r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的順序為</a:t>
            </a:r>
            <a:endParaRPr lang="en-US" altLang="zh-TW" sz="2400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大盤</a:t>
            </a:r>
            <a:r>
              <a:rPr lang="en-US" altLang="zh-TW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3</a:t>
            </a:r>
            <a:r>
              <a:rPr lang="zh-TW" altLang="en-US" sz="24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、</a:t>
            </a:r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中盤</a:t>
            </a:r>
            <a:r>
              <a:rPr lang="en-US" altLang="zh-TW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2</a:t>
            </a:r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、小盤</a:t>
            </a:r>
            <a:r>
              <a:rPr lang="en-US" altLang="zh-TW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1</a:t>
            </a:r>
          </a:p>
        </p:txBody>
      </p:sp>
      <p:sp>
        <p:nvSpPr>
          <p:cNvPr id="20" name="Freeform 103">
            <a:extLst>
              <a:ext uri="{FF2B5EF4-FFF2-40B4-BE49-F238E27FC236}">
                <a16:creationId xmlns:a16="http://schemas.microsoft.com/office/drawing/2014/main" id="{E8DB6CA3-39F2-4BF2-BBEF-C2AF43938672}"/>
              </a:ext>
            </a:extLst>
          </p:cNvPr>
          <p:cNvSpPr>
            <a:spLocks noEditPoints="1"/>
          </p:cNvSpPr>
          <p:nvPr/>
        </p:nvSpPr>
        <p:spPr bwMode="auto">
          <a:xfrm>
            <a:off x="603870" y="2783300"/>
            <a:ext cx="396486" cy="584775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9525">
            <a:noFill/>
            <a:round/>
          </a:ln>
        </p:spPr>
        <p:txBody>
          <a:bodyPr vert="horz" wrap="square" lIns="121917" tIns="60958" rIns="121917" bIns="60958" numCol="1" anchor="t" anchorCtr="0" compatLnSpc="1"/>
          <a:lstStyle/>
          <a:p>
            <a:endParaRPr lang="en-US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pic>
        <p:nvPicPr>
          <p:cNvPr id="2" name="圖片 1">
            <a:hlinkClick r:id="rId5"/>
          </p:cNvPr>
          <p:cNvPicPr>
            <a:picLocks noChangeAspect="1"/>
          </p:cNvPicPr>
          <p:nvPr/>
        </p:nvPicPr>
        <p:blipFill rotWithShape="1">
          <a:blip r:embed="rId6"/>
          <a:srcRect l="22624" t="44633" r="40886" b="15017"/>
          <a:stretch/>
        </p:blipFill>
        <p:spPr>
          <a:xfrm>
            <a:off x="5845486" y="2213857"/>
            <a:ext cx="6092882" cy="3789814"/>
          </a:xfrm>
          <a:prstGeom prst="rect">
            <a:avLst/>
          </a:prstGeom>
        </p:spPr>
      </p:pic>
      <p:sp>
        <p:nvSpPr>
          <p:cNvPr id="14" name="文字方塊 13"/>
          <p:cNvSpPr txBox="1"/>
          <p:nvPr/>
        </p:nvSpPr>
        <p:spPr>
          <a:xfrm>
            <a:off x="8107097" y="1275195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3600" b="1" dirty="0" smtClean="0">
                <a:solidFill>
                  <a:srgbClr val="FF0000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河內塔</a:t>
            </a:r>
            <a:endParaRPr lang="en-US" altLang="zh-TW" sz="3600" b="1" dirty="0" smtClean="0">
              <a:solidFill>
                <a:srgbClr val="FF0000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16" name="文本框 14">
            <a:extLst>
              <a:ext uri="{FF2B5EF4-FFF2-40B4-BE49-F238E27FC236}">
                <a16:creationId xmlns:a16="http://schemas.microsoft.com/office/drawing/2014/main" id="{A5B57BE3-666A-4ED5-9A97-D1A4EA9AB1DF}"/>
              </a:ext>
            </a:extLst>
          </p:cNvPr>
          <p:cNvSpPr txBox="1"/>
          <p:nvPr/>
        </p:nvSpPr>
        <p:spPr>
          <a:xfrm>
            <a:off x="1221068" y="4434011"/>
            <a:ext cx="40205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四則運</a:t>
            </a:r>
            <a:r>
              <a:rPr lang="zh-TW" altLang="en-US" sz="24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算</a:t>
            </a:r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規則：</a:t>
            </a:r>
            <a:endParaRPr lang="en-US" altLang="zh-TW" sz="2400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大盤</a:t>
            </a:r>
            <a:r>
              <a:rPr lang="en-US" altLang="zh-TW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3=</a:t>
            </a:r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四則運算的括弧</a:t>
            </a:r>
            <a:r>
              <a:rPr lang="en-US" altLang="zh-TW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()</a:t>
            </a:r>
            <a:endParaRPr lang="en-US" altLang="zh-TW" sz="2400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中盤</a:t>
            </a:r>
            <a:r>
              <a:rPr lang="en-US" altLang="zh-TW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2=</a:t>
            </a:r>
            <a:r>
              <a:rPr lang="zh-TW" altLang="en-US" sz="24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四則運算</a:t>
            </a:r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的乘除</a:t>
            </a:r>
            <a:r>
              <a:rPr lang="en-US" altLang="zh-CN" sz="24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×÷</a:t>
            </a:r>
          </a:p>
          <a:p>
            <a:r>
              <a:rPr lang="zh-TW" altLang="en-US" sz="24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小盤</a:t>
            </a:r>
            <a:r>
              <a:rPr lang="en-US" altLang="zh-TW" sz="24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1</a:t>
            </a:r>
            <a:r>
              <a:rPr lang="en-US" altLang="zh-TW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=</a:t>
            </a:r>
            <a:r>
              <a:rPr lang="zh-TW" altLang="en-US" sz="24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四則運算的</a:t>
            </a:r>
            <a:r>
              <a:rPr lang="zh-TW" altLang="en-US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乘除</a:t>
            </a:r>
            <a:r>
              <a:rPr lang="en-US" altLang="zh-TW" sz="24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+-</a:t>
            </a:r>
          </a:p>
        </p:txBody>
      </p:sp>
      <p:sp>
        <p:nvSpPr>
          <p:cNvPr id="17" name="Freeform 103">
            <a:extLst>
              <a:ext uri="{FF2B5EF4-FFF2-40B4-BE49-F238E27FC236}">
                <a16:creationId xmlns:a16="http://schemas.microsoft.com/office/drawing/2014/main" id="{E8DB6CA3-39F2-4BF2-BBEF-C2AF43938672}"/>
              </a:ext>
            </a:extLst>
          </p:cNvPr>
          <p:cNvSpPr>
            <a:spLocks noEditPoints="1"/>
          </p:cNvSpPr>
          <p:nvPr/>
        </p:nvSpPr>
        <p:spPr bwMode="auto">
          <a:xfrm>
            <a:off x="603870" y="4926453"/>
            <a:ext cx="396486" cy="584775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9525">
            <a:noFill/>
            <a:round/>
          </a:ln>
        </p:spPr>
        <p:txBody>
          <a:bodyPr vert="horz" wrap="square" lIns="121917" tIns="60958" rIns="121917" bIns="60958" numCol="1" anchor="t" anchorCtr="0" compatLnSpc="1"/>
          <a:lstStyle/>
          <a:p>
            <a:endParaRPr lang="en-US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79781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72" t="3031" b="63636"/>
          <a:stretch>
            <a:fillRect/>
          </a:stretch>
        </p:blipFill>
        <p:spPr>
          <a:xfrm>
            <a:off x="8589818" y="322118"/>
            <a:ext cx="3602182" cy="2286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4" t="15758" r="82890" b="54697"/>
          <a:stretch>
            <a:fillRect/>
          </a:stretch>
        </p:blipFill>
        <p:spPr>
          <a:xfrm>
            <a:off x="0" y="322118"/>
            <a:ext cx="1911927" cy="2026227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22118"/>
            <a:ext cx="12191999" cy="6535882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797376" y="1335231"/>
            <a:ext cx="4597244" cy="124649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zh-TW" altLang="en-US" sz="7500" dirty="0" smtClean="0">
                <a:solidFill>
                  <a:schemeClr val="bg1"/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</a:rPr>
              <a:t>準備下課</a:t>
            </a:r>
            <a:endParaRPr lang="zh-CN" altLang="en-US" sz="7500" dirty="0">
              <a:solidFill>
                <a:schemeClr val="bg1"/>
              </a:solidFill>
              <a:latin typeface="字魂27号-布丁体" panose="00000500000000000000" pitchFamily="2" charset="-122"/>
              <a:ea typeface="字魂27号-布丁体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2838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72" t="3031" b="63636"/>
          <a:stretch>
            <a:fillRect/>
          </a:stretch>
        </p:blipFill>
        <p:spPr>
          <a:xfrm>
            <a:off x="8870950" y="321945"/>
            <a:ext cx="3321050" cy="210756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4" t="15758" r="82890" b="54697"/>
          <a:stretch>
            <a:fillRect/>
          </a:stretch>
        </p:blipFill>
        <p:spPr>
          <a:xfrm>
            <a:off x="0" y="321945"/>
            <a:ext cx="2229485" cy="236283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3797273" y="871746"/>
            <a:ext cx="4597244" cy="64516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TW" altLang="en-US" sz="3600" dirty="0" smtClean="0">
                <a:solidFill>
                  <a:schemeClr val="bg1"/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</a:rPr>
              <a:t>目錄</a:t>
            </a:r>
            <a:endParaRPr lang="en-US" altLang="zh-CN" sz="3600" dirty="0">
              <a:solidFill>
                <a:schemeClr val="bg1"/>
              </a:solidFill>
              <a:latin typeface="字魂27号-布丁体" panose="00000500000000000000" pitchFamily="2" charset="-122"/>
              <a:ea typeface="字魂27号-布丁体" panose="000005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9E25951-3432-4E6B-9726-D3345E4C1F18}"/>
              </a:ext>
            </a:extLst>
          </p:cNvPr>
          <p:cNvSpPr txBox="1"/>
          <p:nvPr/>
        </p:nvSpPr>
        <p:spPr>
          <a:xfrm>
            <a:off x="3464685" y="2695056"/>
            <a:ext cx="2229484" cy="5847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</a:rPr>
              <a:t>四則運</a:t>
            </a:r>
            <a:r>
              <a:rPr lang="zh-TW" altLang="en-US" sz="3200" dirty="0">
                <a:solidFill>
                  <a:schemeClr val="bg1"/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</a:rPr>
              <a:t>算</a:t>
            </a:r>
            <a:endParaRPr lang="en-US" altLang="zh-CN" sz="3200" dirty="0">
              <a:solidFill>
                <a:schemeClr val="bg1"/>
              </a:solidFill>
              <a:latin typeface="字魂27号-布丁体" panose="00000500000000000000" pitchFamily="2" charset="-122"/>
              <a:ea typeface="字魂27号-布丁体" panose="00000500000000000000" pitchFamily="2" charset="-122"/>
            </a:endParaRPr>
          </a:p>
        </p:txBody>
      </p:sp>
      <p:sp>
        <p:nvSpPr>
          <p:cNvPr id="10" name="TextBox 31">
            <a:extLst>
              <a:ext uri="{FF2B5EF4-FFF2-40B4-BE49-F238E27FC236}">
                <a16:creationId xmlns:a16="http://schemas.microsoft.com/office/drawing/2014/main" id="{2D3241FB-FBE1-45F0-80E6-9C3013609837}"/>
              </a:ext>
            </a:extLst>
          </p:cNvPr>
          <p:cNvSpPr txBox="1"/>
          <p:nvPr/>
        </p:nvSpPr>
        <p:spPr>
          <a:xfrm>
            <a:off x="1940537" y="2202614"/>
            <a:ext cx="15307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ln w="3175">
                  <a:solidFill>
                    <a:schemeClr val="bg1"/>
                  </a:solidFill>
                </a:ln>
                <a:blipFill>
                  <a:blip r:embed="rId6"/>
                  <a:stretch>
                    <a:fillRect/>
                  </a:stretch>
                </a:blip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1</a:t>
            </a:r>
            <a:endParaRPr lang="zh-CN" altLang="en-US" sz="9600" dirty="0">
              <a:ln w="3175">
                <a:solidFill>
                  <a:schemeClr val="bg1"/>
                </a:solidFill>
              </a:ln>
              <a:blipFill>
                <a:blip r:embed="rId6"/>
                <a:stretch>
                  <a:fillRect/>
                </a:stretch>
              </a:blip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5E786F0-038F-47C3-AEF1-607018BD2A58}"/>
              </a:ext>
            </a:extLst>
          </p:cNvPr>
          <p:cNvSpPr txBox="1"/>
          <p:nvPr/>
        </p:nvSpPr>
        <p:spPr>
          <a:xfrm>
            <a:off x="7984515" y="2695056"/>
            <a:ext cx="2229484" cy="5847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</a:rPr>
              <a:t>畫面編排</a:t>
            </a:r>
            <a:endParaRPr lang="en-US" altLang="zh-CN" sz="3200" dirty="0">
              <a:solidFill>
                <a:schemeClr val="bg1"/>
              </a:solidFill>
              <a:latin typeface="字魂27号-布丁体" panose="00000500000000000000" pitchFamily="2" charset="-122"/>
              <a:ea typeface="字魂27号-布丁体" panose="00000500000000000000" pitchFamily="2" charset="-122"/>
            </a:endParaRPr>
          </a:p>
        </p:txBody>
      </p:sp>
      <p:sp>
        <p:nvSpPr>
          <p:cNvPr id="13" name="TextBox 31">
            <a:extLst>
              <a:ext uri="{FF2B5EF4-FFF2-40B4-BE49-F238E27FC236}">
                <a16:creationId xmlns:a16="http://schemas.microsoft.com/office/drawing/2014/main" id="{4BD752D2-B266-4331-905C-6911927AA523}"/>
              </a:ext>
            </a:extLst>
          </p:cNvPr>
          <p:cNvSpPr txBox="1"/>
          <p:nvPr/>
        </p:nvSpPr>
        <p:spPr>
          <a:xfrm>
            <a:off x="6453754" y="2220543"/>
            <a:ext cx="15307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ln w="3175">
                  <a:solidFill>
                    <a:schemeClr val="bg1"/>
                  </a:solidFill>
                </a:ln>
                <a:blipFill>
                  <a:blip r:embed="rId6"/>
                  <a:stretch>
                    <a:fillRect/>
                  </a:stretch>
                </a:blip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2</a:t>
            </a:r>
            <a:endParaRPr lang="zh-CN" altLang="en-US" sz="9600" dirty="0">
              <a:ln w="3175">
                <a:solidFill>
                  <a:schemeClr val="bg1"/>
                </a:solidFill>
              </a:ln>
              <a:blipFill>
                <a:blip r:embed="rId6"/>
                <a:stretch>
                  <a:fillRect/>
                </a:stretch>
              </a:blip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08A2DBC-3A22-4CEA-9BF4-9CB929D0D2EF}"/>
              </a:ext>
            </a:extLst>
          </p:cNvPr>
          <p:cNvSpPr txBox="1"/>
          <p:nvPr/>
        </p:nvSpPr>
        <p:spPr>
          <a:xfrm>
            <a:off x="3479635" y="4410419"/>
            <a:ext cx="2229484" cy="5847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</a:rPr>
              <a:t>程式設計</a:t>
            </a:r>
            <a:endParaRPr lang="en-US" altLang="zh-CN" sz="3200" dirty="0">
              <a:solidFill>
                <a:schemeClr val="bg1"/>
              </a:solidFill>
              <a:latin typeface="字魂27号-布丁体" panose="00000500000000000000" pitchFamily="2" charset="-122"/>
              <a:ea typeface="字魂27号-布丁体" panose="00000500000000000000" pitchFamily="2" charset="-122"/>
            </a:endParaRPr>
          </a:p>
        </p:txBody>
      </p:sp>
      <p:sp>
        <p:nvSpPr>
          <p:cNvPr id="15" name="TextBox 31">
            <a:extLst>
              <a:ext uri="{FF2B5EF4-FFF2-40B4-BE49-F238E27FC236}">
                <a16:creationId xmlns:a16="http://schemas.microsoft.com/office/drawing/2014/main" id="{1DA71267-29BE-47AE-895E-505428C6ECCF}"/>
              </a:ext>
            </a:extLst>
          </p:cNvPr>
          <p:cNvSpPr txBox="1"/>
          <p:nvPr/>
        </p:nvSpPr>
        <p:spPr>
          <a:xfrm>
            <a:off x="1954669" y="3917977"/>
            <a:ext cx="15307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ln w="3175">
                  <a:solidFill>
                    <a:schemeClr val="bg1"/>
                  </a:solidFill>
                </a:ln>
                <a:blipFill>
                  <a:blip r:embed="rId6"/>
                  <a:stretch>
                    <a:fillRect/>
                  </a:stretch>
                </a:blip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3</a:t>
            </a:r>
            <a:endParaRPr lang="zh-CN" altLang="en-US" sz="9600" dirty="0">
              <a:ln w="3175">
                <a:solidFill>
                  <a:schemeClr val="bg1"/>
                </a:solidFill>
              </a:ln>
              <a:blipFill>
                <a:blip r:embed="rId6"/>
                <a:stretch>
                  <a:fillRect/>
                </a:stretch>
              </a:blip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356034C-3CD3-4F70-BE31-A9ABC62E5325}"/>
              </a:ext>
            </a:extLst>
          </p:cNvPr>
          <p:cNvSpPr txBox="1"/>
          <p:nvPr/>
        </p:nvSpPr>
        <p:spPr>
          <a:xfrm>
            <a:off x="7984515" y="4410419"/>
            <a:ext cx="2229484" cy="5847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</a:rPr>
              <a:t>綜合活動</a:t>
            </a:r>
            <a:endParaRPr lang="en-US" altLang="zh-CN" sz="3200" dirty="0">
              <a:solidFill>
                <a:schemeClr val="bg1"/>
              </a:solidFill>
              <a:latin typeface="字魂27号-布丁体" panose="00000500000000000000" pitchFamily="2" charset="-122"/>
              <a:ea typeface="字魂27号-布丁体" panose="00000500000000000000" pitchFamily="2" charset="-122"/>
            </a:endParaRPr>
          </a:p>
        </p:txBody>
      </p:sp>
      <p:sp>
        <p:nvSpPr>
          <p:cNvPr id="17" name="TextBox 31">
            <a:extLst>
              <a:ext uri="{FF2B5EF4-FFF2-40B4-BE49-F238E27FC236}">
                <a16:creationId xmlns:a16="http://schemas.microsoft.com/office/drawing/2014/main" id="{DD46ADB8-A5BE-4BE2-9491-2C7B741BF414}"/>
              </a:ext>
            </a:extLst>
          </p:cNvPr>
          <p:cNvSpPr txBox="1"/>
          <p:nvPr/>
        </p:nvSpPr>
        <p:spPr>
          <a:xfrm>
            <a:off x="6467886" y="3935906"/>
            <a:ext cx="15307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ln w="3175">
                  <a:solidFill>
                    <a:schemeClr val="bg1"/>
                  </a:solidFill>
                </a:ln>
                <a:blipFill>
                  <a:blip r:embed="rId6"/>
                  <a:stretch>
                    <a:fillRect/>
                  </a:stretch>
                </a:blip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4</a:t>
            </a:r>
            <a:endParaRPr lang="zh-CN" altLang="en-US" sz="9600" dirty="0">
              <a:ln w="3175">
                <a:solidFill>
                  <a:schemeClr val="bg1"/>
                </a:solidFill>
              </a:ln>
              <a:blipFill>
                <a:blip r:embed="rId6"/>
                <a:stretch>
                  <a:fillRect/>
                </a:stretch>
              </a:blip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9" grpId="0"/>
      <p:bldP spid="10" grpId="0"/>
      <p:bldP spid="11" grpId="0"/>
      <p:bldP spid="13" grpId="0"/>
      <p:bldP spid="14" grpId="0"/>
      <p:bldP spid="15" grpId="0"/>
      <p:bldP spid="16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594D360-457D-4918-8296-D4F9B57252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22118"/>
            <a:ext cx="12191999" cy="6535882"/>
          </a:xfrm>
          <a:prstGeom prst="rect">
            <a:avLst/>
          </a:prstGeom>
        </p:spPr>
      </p:pic>
      <p:sp>
        <p:nvSpPr>
          <p:cNvPr id="7" name="TextBox 31">
            <a:extLst>
              <a:ext uri="{FF2B5EF4-FFF2-40B4-BE49-F238E27FC236}">
                <a16:creationId xmlns:a16="http://schemas.microsoft.com/office/drawing/2014/main" id="{D8EAAF5E-D39A-4006-951B-D0C90209CFC3}"/>
              </a:ext>
            </a:extLst>
          </p:cNvPr>
          <p:cNvSpPr txBox="1"/>
          <p:nvPr/>
        </p:nvSpPr>
        <p:spPr>
          <a:xfrm>
            <a:off x="3711501" y="626639"/>
            <a:ext cx="15307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ln w="3175">
                  <a:solidFill>
                    <a:schemeClr val="bg1"/>
                  </a:solidFill>
                </a:ln>
                <a:blipFill>
                  <a:blip r:embed="rId5"/>
                  <a:stretch>
                    <a:fillRect/>
                  </a:stretch>
                </a:blip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01</a:t>
            </a:r>
            <a:endParaRPr lang="zh-CN" altLang="en-US" sz="7200" dirty="0">
              <a:ln w="3175">
                <a:solidFill>
                  <a:schemeClr val="bg1"/>
                </a:solidFill>
              </a:ln>
              <a:blipFill>
                <a:blip r:embed="rId5"/>
                <a:stretch>
                  <a:fillRect/>
                </a:stretch>
              </a:blip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8" name="TextBox 31">
            <a:extLst>
              <a:ext uri="{FF2B5EF4-FFF2-40B4-BE49-F238E27FC236}">
                <a16:creationId xmlns:a16="http://schemas.microsoft.com/office/drawing/2014/main" id="{C9F6F908-A238-40A9-A42A-1337FB9D80A8}"/>
              </a:ext>
            </a:extLst>
          </p:cNvPr>
          <p:cNvSpPr txBox="1"/>
          <p:nvPr/>
        </p:nvSpPr>
        <p:spPr>
          <a:xfrm>
            <a:off x="1708875" y="1967349"/>
            <a:ext cx="55718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5400" dirty="0" smtClean="0">
                <a:ln w="3175">
                  <a:solidFill>
                    <a:schemeClr val="bg1"/>
                  </a:solidFill>
                </a:ln>
                <a:blipFill>
                  <a:blip r:embed="rId5"/>
                  <a:stretch>
                    <a:fillRect/>
                  </a:stretch>
                </a:blipFill>
                <a:latin typeface="字魂27号-布丁体" panose="00000500000000000000" pitchFamily="2" charset="-122"/>
                <a:ea typeface="字魂27号-布丁体" panose="00000500000000000000" pitchFamily="2" charset="-122"/>
                <a:cs typeface="字魂59号-创粗黑" panose="00000500000000000000" charset="-122"/>
              </a:rPr>
              <a:t>四則運算</a:t>
            </a:r>
            <a:endParaRPr lang="en-US" altLang="zh-TW" sz="5400" dirty="0" smtClean="0">
              <a:ln w="3175">
                <a:solidFill>
                  <a:schemeClr val="bg1"/>
                </a:solidFill>
              </a:ln>
              <a:blipFill>
                <a:blip r:embed="rId5"/>
                <a:stretch>
                  <a:fillRect/>
                </a:stretch>
              </a:blipFill>
              <a:latin typeface="字魂27号-布丁体" panose="00000500000000000000" pitchFamily="2" charset="-122"/>
              <a:ea typeface="字魂27号-布丁体" panose="00000500000000000000" pitchFamily="2" charset="-122"/>
              <a:cs typeface="字魂59号-创粗黑" panose="00000500000000000000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A311618-983C-4F8D-AD0D-C4711DCCB33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00" t="18924" r="19265" b="45963"/>
          <a:stretch/>
        </p:blipFill>
        <p:spPr>
          <a:xfrm>
            <a:off x="8015148" y="79320"/>
            <a:ext cx="3442448" cy="2294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839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0"/>
            <a:ext cx="1219200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B9120A0-9F3D-40B7-A57B-A1A0A456B762}"/>
              </a:ext>
            </a:extLst>
          </p:cNvPr>
          <p:cNvSpPr txBox="1"/>
          <p:nvPr/>
        </p:nvSpPr>
        <p:spPr>
          <a:xfrm>
            <a:off x="5182928" y="427862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四</a:t>
            </a:r>
            <a:r>
              <a:rPr lang="zh-TW" altLang="en-US" sz="3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則運算</a:t>
            </a:r>
            <a:endParaRPr lang="zh-CN" altLang="en-US" sz="32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6" name="Freeform 103">
            <a:extLst>
              <a:ext uri="{FF2B5EF4-FFF2-40B4-BE49-F238E27FC236}">
                <a16:creationId xmlns:a16="http://schemas.microsoft.com/office/drawing/2014/main" id="{785C71BF-3D5F-429A-929C-70F902025B24}"/>
              </a:ext>
            </a:extLst>
          </p:cNvPr>
          <p:cNvSpPr>
            <a:spLocks noEditPoints="1"/>
          </p:cNvSpPr>
          <p:nvPr/>
        </p:nvSpPr>
        <p:spPr bwMode="auto">
          <a:xfrm>
            <a:off x="1983350" y="2025275"/>
            <a:ext cx="1190157" cy="1755354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9525">
            <a:noFill/>
            <a:round/>
          </a:ln>
        </p:spPr>
        <p:txBody>
          <a:bodyPr vert="horz" wrap="square" lIns="121917" tIns="60958" rIns="121917" bIns="60958" numCol="1" anchor="t" anchorCtr="0" compatLnSpc="1"/>
          <a:lstStyle/>
          <a:p>
            <a:endParaRPr lang="en-US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sp>
        <p:nvSpPr>
          <p:cNvPr id="7" name="Freeform 103">
            <a:extLst>
              <a:ext uri="{FF2B5EF4-FFF2-40B4-BE49-F238E27FC236}">
                <a16:creationId xmlns:a16="http://schemas.microsoft.com/office/drawing/2014/main" id="{C001D717-DE7C-475E-8734-555151FBBB26}"/>
              </a:ext>
            </a:extLst>
          </p:cNvPr>
          <p:cNvSpPr>
            <a:spLocks noEditPoints="1"/>
          </p:cNvSpPr>
          <p:nvPr/>
        </p:nvSpPr>
        <p:spPr bwMode="auto">
          <a:xfrm>
            <a:off x="5500921" y="2025275"/>
            <a:ext cx="1190157" cy="1755354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9525">
            <a:noFill/>
            <a:round/>
          </a:ln>
        </p:spPr>
        <p:txBody>
          <a:bodyPr vert="horz" wrap="square" lIns="121917" tIns="60958" rIns="121917" bIns="60958" numCol="1" anchor="t" anchorCtr="0" compatLnSpc="1"/>
          <a:lstStyle/>
          <a:p>
            <a:endParaRPr lang="en-US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sp>
        <p:nvSpPr>
          <p:cNvPr id="8" name="Freeform 103">
            <a:extLst>
              <a:ext uri="{FF2B5EF4-FFF2-40B4-BE49-F238E27FC236}">
                <a16:creationId xmlns:a16="http://schemas.microsoft.com/office/drawing/2014/main" id="{DB0B209C-5DB8-41A1-AE85-45D9F2ED6121}"/>
              </a:ext>
            </a:extLst>
          </p:cNvPr>
          <p:cNvSpPr>
            <a:spLocks noEditPoints="1"/>
          </p:cNvSpPr>
          <p:nvPr/>
        </p:nvSpPr>
        <p:spPr bwMode="auto">
          <a:xfrm>
            <a:off x="9018491" y="2025275"/>
            <a:ext cx="1190157" cy="1755354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9525">
            <a:noFill/>
            <a:round/>
          </a:ln>
        </p:spPr>
        <p:txBody>
          <a:bodyPr vert="horz" wrap="square" lIns="121917" tIns="60958" rIns="121917" bIns="60958" numCol="1" anchor="t" anchorCtr="0" compatLnSpc="1"/>
          <a:lstStyle/>
          <a:p>
            <a:endParaRPr lang="en-US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5F84359-0258-489D-AA4F-C891081DAE03}"/>
              </a:ext>
            </a:extLst>
          </p:cNvPr>
          <p:cNvSpPr txBox="1"/>
          <p:nvPr/>
        </p:nvSpPr>
        <p:spPr>
          <a:xfrm>
            <a:off x="1655739" y="4128843"/>
            <a:ext cx="184537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54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括號</a:t>
            </a:r>
            <a:endParaRPr lang="en-US" altLang="zh-TW" sz="5400" dirty="0" smtClean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pPr algn="ctr"/>
            <a:r>
              <a:rPr lang="en-US" altLang="zh-TW" sz="54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(</a:t>
            </a:r>
            <a:r>
              <a:rPr lang="zh-TW" altLang="en-US" sz="54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  </a:t>
            </a:r>
            <a:r>
              <a:rPr lang="en-US" altLang="zh-TW" sz="54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)</a:t>
            </a:r>
            <a:endParaRPr lang="zh-CN" altLang="en-US" sz="54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80052E0-7605-4E04-B9D3-C85453F4378D}"/>
              </a:ext>
            </a:extLst>
          </p:cNvPr>
          <p:cNvSpPr txBox="1"/>
          <p:nvPr/>
        </p:nvSpPr>
        <p:spPr>
          <a:xfrm>
            <a:off x="5311169" y="4128843"/>
            <a:ext cx="156966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54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乘除</a:t>
            </a:r>
            <a:endParaRPr lang="en-US" altLang="zh-TW" sz="5400" dirty="0" smtClean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pPr algn="ctr"/>
            <a:r>
              <a:rPr lang="en-US" altLang="zh-CN" sz="54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× ÷</a:t>
            </a:r>
            <a:endParaRPr lang="zh-CN" altLang="en-US" sz="54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F3E0C17-5302-4BF4-BBA5-D61DFD382CA5}"/>
              </a:ext>
            </a:extLst>
          </p:cNvPr>
          <p:cNvSpPr txBox="1"/>
          <p:nvPr/>
        </p:nvSpPr>
        <p:spPr>
          <a:xfrm>
            <a:off x="8828740" y="4128843"/>
            <a:ext cx="156966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54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加減</a:t>
            </a:r>
            <a:endParaRPr lang="en-US" altLang="zh-TW" sz="5400" dirty="0" smtClean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pPr algn="ctr"/>
            <a:r>
              <a:rPr lang="en-US" altLang="zh-TW" sz="54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+</a:t>
            </a:r>
            <a:r>
              <a:rPr lang="zh-TW" altLang="en-US" sz="54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 </a:t>
            </a:r>
            <a:r>
              <a:rPr lang="en-US" altLang="zh-TW" sz="54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-</a:t>
            </a:r>
            <a:endParaRPr lang="zh-CN" altLang="en-US" sz="54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207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0"/>
            <a:ext cx="1219200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B9120A0-9F3D-40B7-A57B-A1A0A456B762}"/>
              </a:ext>
            </a:extLst>
          </p:cNvPr>
          <p:cNvSpPr txBox="1"/>
          <p:nvPr/>
        </p:nvSpPr>
        <p:spPr>
          <a:xfrm>
            <a:off x="5182926" y="48878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上課順序</a:t>
            </a:r>
            <a:endParaRPr lang="zh-CN" altLang="en-US" sz="32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5F84359-0258-489D-AA4F-C891081DAE03}"/>
              </a:ext>
            </a:extLst>
          </p:cNvPr>
          <p:cNvSpPr txBox="1"/>
          <p:nvPr/>
        </p:nvSpPr>
        <p:spPr>
          <a:xfrm>
            <a:off x="1793598" y="4128843"/>
            <a:ext cx="15696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36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學</a:t>
            </a:r>
            <a:r>
              <a:rPr lang="zh-TW" altLang="en-US" sz="36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生</a:t>
            </a:r>
            <a:endParaRPr lang="en-US" altLang="zh-TW" sz="3600" dirty="0" smtClean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pPr algn="ctr"/>
            <a:r>
              <a:rPr lang="zh-TW" altLang="en-US" sz="36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進教室</a:t>
            </a:r>
            <a:endParaRPr lang="zh-CN" altLang="en-US" sz="36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80052E0-7605-4E04-B9D3-C85453F4378D}"/>
              </a:ext>
            </a:extLst>
          </p:cNvPr>
          <p:cNvSpPr txBox="1"/>
          <p:nvPr/>
        </p:nvSpPr>
        <p:spPr>
          <a:xfrm>
            <a:off x="5080336" y="4128843"/>
            <a:ext cx="20313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36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學</a:t>
            </a:r>
            <a:r>
              <a:rPr lang="zh-TW" altLang="en-US" sz="36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生</a:t>
            </a:r>
            <a:endParaRPr lang="en-US" altLang="zh-TW" sz="3600" dirty="0" smtClean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pPr algn="ctr"/>
            <a:r>
              <a:rPr lang="zh-TW" altLang="en-US" sz="36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打開課本</a:t>
            </a:r>
            <a:endParaRPr lang="zh-CN" altLang="en-US" sz="36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F3E0C17-5302-4BF4-BBA5-D61DFD382CA5}"/>
              </a:ext>
            </a:extLst>
          </p:cNvPr>
          <p:cNvSpPr txBox="1"/>
          <p:nvPr/>
        </p:nvSpPr>
        <p:spPr>
          <a:xfrm>
            <a:off x="8597907" y="4128843"/>
            <a:ext cx="20313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36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老師</a:t>
            </a:r>
            <a:endParaRPr lang="en-US" altLang="zh-TW" sz="3600" dirty="0" smtClean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pPr algn="ctr"/>
            <a:r>
              <a:rPr lang="zh-TW" altLang="en-US" sz="36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開始上</a:t>
            </a:r>
            <a:r>
              <a:rPr lang="zh-TW" altLang="en-US" sz="36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課</a:t>
            </a:r>
            <a:endParaRPr lang="zh-CN" altLang="en-US" sz="36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pic>
        <p:nvPicPr>
          <p:cNvPr id="16" name="图片 7">
            <a:extLst>
              <a:ext uri="{FF2B5EF4-FFF2-40B4-BE49-F238E27FC236}">
                <a16:creationId xmlns:a16="http://schemas.microsoft.com/office/drawing/2014/main" id="{C29BB7B6-745A-41C0-ACBB-AF91A89643D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12" t="42891" r="147" b="42071"/>
          <a:stretch/>
        </p:blipFill>
        <p:spPr>
          <a:xfrm flipH="1">
            <a:off x="1610237" y="2310000"/>
            <a:ext cx="2215591" cy="1380174"/>
          </a:xfrm>
          <a:prstGeom prst="rect">
            <a:avLst/>
          </a:prstGeom>
        </p:spPr>
      </p:pic>
      <p:pic>
        <p:nvPicPr>
          <p:cNvPr id="17" name="图片 7">
            <a:extLst>
              <a:ext uri="{FF2B5EF4-FFF2-40B4-BE49-F238E27FC236}">
                <a16:creationId xmlns:a16="http://schemas.microsoft.com/office/drawing/2014/main" id="{C29BB7B6-745A-41C0-ACBB-AF91A89643D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12" t="42891" r="147" b="42071"/>
          <a:stretch/>
        </p:blipFill>
        <p:spPr>
          <a:xfrm flipH="1">
            <a:off x="4988202" y="2310000"/>
            <a:ext cx="2215591" cy="1380174"/>
          </a:xfrm>
          <a:prstGeom prst="rect">
            <a:avLst/>
          </a:prstGeom>
        </p:spPr>
      </p:pic>
      <p:pic>
        <p:nvPicPr>
          <p:cNvPr id="18" name="图片 7">
            <a:extLst>
              <a:ext uri="{FF2B5EF4-FFF2-40B4-BE49-F238E27FC236}">
                <a16:creationId xmlns:a16="http://schemas.microsoft.com/office/drawing/2014/main" id="{C29BB7B6-745A-41C0-ACBB-AF91A89643D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12" t="42891" r="147" b="42071"/>
          <a:stretch/>
        </p:blipFill>
        <p:spPr>
          <a:xfrm flipH="1">
            <a:off x="8505773" y="2310000"/>
            <a:ext cx="2215591" cy="138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46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0"/>
            <a:ext cx="1219200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B9120A0-9F3D-40B7-A57B-A1A0A456B762}"/>
              </a:ext>
            </a:extLst>
          </p:cNvPr>
          <p:cNvSpPr txBox="1"/>
          <p:nvPr/>
        </p:nvSpPr>
        <p:spPr>
          <a:xfrm>
            <a:off x="4772558" y="498723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順序顛倒！？</a:t>
            </a:r>
            <a:endParaRPr lang="zh-CN" altLang="en-US" sz="32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5F84359-0258-489D-AA4F-C891081DAE03}"/>
              </a:ext>
            </a:extLst>
          </p:cNvPr>
          <p:cNvSpPr txBox="1"/>
          <p:nvPr/>
        </p:nvSpPr>
        <p:spPr>
          <a:xfrm>
            <a:off x="1562765" y="4128843"/>
            <a:ext cx="20313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36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老</a:t>
            </a:r>
            <a:r>
              <a:rPr lang="zh-TW" altLang="en-US" sz="36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師</a:t>
            </a:r>
            <a:endParaRPr lang="en-US" altLang="zh-TW" sz="36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pPr algn="ctr"/>
            <a:r>
              <a:rPr lang="zh-TW" altLang="en-US" sz="36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開始上課</a:t>
            </a:r>
            <a:endParaRPr lang="zh-CN" altLang="en-US" sz="36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80052E0-7605-4E04-B9D3-C85453F4378D}"/>
              </a:ext>
            </a:extLst>
          </p:cNvPr>
          <p:cNvSpPr txBox="1"/>
          <p:nvPr/>
        </p:nvSpPr>
        <p:spPr>
          <a:xfrm>
            <a:off x="5080336" y="4128843"/>
            <a:ext cx="20313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36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學</a:t>
            </a:r>
            <a:r>
              <a:rPr lang="zh-TW" altLang="en-US" sz="36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生</a:t>
            </a:r>
            <a:endParaRPr lang="en-US" altLang="zh-TW" sz="3600" dirty="0" smtClean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pPr algn="ctr"/>
            <a:r>
              <a:rPr lang="zh-TW" altLang="en-US" sz="36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打開課本</a:t>
            </a:r>
            <a:endParaRPr lang="zh-CN" altLang="en-US" sz="36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F3E0C17-5302-4BF4-BBA5-D61DFD382CA5}"/>
              </a:ext>
            </a:extLst>
          </p:cNvPr>
          <p:cNvSpPr txBox="1"/>
          <p:nvPr/>
        </p:nvSpPr>
        <p:spPr>
          <a:xfrm>
            <a:off x="8828739" y="4128843"/>
            <a:ext cx="15696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36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學</a:t>
            </a:r>
            <a:r>
              <a:rPr lang="zh-TW" altLang="en-US" sz="36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生</a:t>
            </a:r>
            <a:endParaRPr lang="en-US" altLang="zh-TW" sz="36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  <a:p>
            <a:pPr algn="ctr"/>
            <a:r>
              <a:rPr lang="zh-TW" altLang="en-US" sz="36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進</a:t>
            </a:r>
            <a:r>
              <a:rPr lang="zh-TW" altLang="en-US" sz="36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教室</a:t>
            </a:r>
            <a:endParaRPr lang="zh-CN" altLang="en-US" sz="36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pic>
        <p:nvPicPr>
          <p:cNvPr id="11" name="图片 7">
            <a:extLst>
              <a:ext uri="{FF2B5EF4-FFF2-40B4-BE49-F238E27FC236}">
                <a16:creationId xmlns:a16="http://schemas.microsoft.com/office/drawing/2014/main" id="{C29BB7B6-745A-41C0-ACBB-AF91A89643D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12" t="42891" r="147" b="42071"/>
          <a:stretch/>
        </p:blipFill>
        <p:spPr>
          <a:xfrm flipH="1">
            <a:off x="1610237" y="2310000"/>
            <a:ext cx="2215591" cy="1380174"/>
          </a:xfrm>
          <a:prstGeom prst="rect">
            <a:avLst/>
          </a:prstGeom>
        </p:spPr>
      </p:pic>
      <p:pic>
        <p:nvPicPr>
          <p:cNvPr id="12" name="图片 7">
            <a:extLst>
              <a:ext uri="{FF2B5EF4-FFF2-40B4-BE49-F238E27FC236}">
                <a16:creationId xmlns:a16="http://schemas.microsoft.com/office/drawing/2014/main" id="{C29BB7B6-745A-41C0-ACBB-AF91A89643D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12" t="42891" r="147" b="42071"/>
          <a:stretch/>
        </p:blipFill>
        <p:spPr>
          <a:xfrm flipH="1">
            <a:off x="4988202" y="2310000"/>
            <a:ext cx="2215591" cy="1380174"/>
          </a:xfrm>
          <a:prstGeom prst="rect">
            <a:avLst/>
          </a:prstGeom>
        </p:spPr>
      </p:pic>
      <p:pic>
        <p:nvPicPr>
          <p:cNvPr id="16" name="图片 7">
            <a:extLst>
              <a:ext uri="{FF2B5EF4-FFF2-40B4-BE49-F238E27FC236}">
                <a16:creationId xmlns:a16="http://schemas.microsoft.com/office/drawing/2014/main" id="{C29BB7B6-745A-41C0-ACBB-AF91A89643D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12" t="42891" r="147" b="42071"/>
          <a:stretch/>
        </p:blipFill>
        <p:spPr>
          <a:xfrm flipH="1">
            <a:off x="8505773" y="2310000"/>
            <a:ext cx="2215591" cy="138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561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594D360-457D-4918-8296-D4F9B57252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22118"/>
            <a:ext cx="12191999" cy="6535882"/>
          </a:xfrm>
          <a:prstGeom prst="rect">
            <a:avLst/>
          </a:prstGeom>
        </p:spPr>
      </p:pic>
      <p:sp>
        <p:nvSpPr>
          <p:cNvPr id="7" name="TextBox 31">
            <a:extLst>
              <a:ext uri="{FF2B5EF4-FFF2-40B4-BE49-F238E27FC236}">
                <a16:creationId xmlns:a16="http://schemas.microsoft.com/office/drawing/2014/main" id="{D8EAAF5E-D39A-4006-951B-D0C90209CFC3}"/>
              </a:ext>
            </a:extLst>
          </p:cNvPr>
          <p:cNvSpPr txBox="1"/>
          <p:nvPr/>
        </p:nvSpPr>
        <p:spPr>
          <a:xfrm>
            <a:off x="3711501" y="626639"/>
            <a:ext cx="15307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ln w="3175">
                  <a:solidFill>
                    <a:schemeClr val="bg1"/>
                  </a:solidFill>
                </a:ln>
                <a:blipFill>
                  <a:blip r:embed="rId5"/>
                  <a:stretch>
                    <a:fillRect/>
                  </a:stretch>
                </a:blip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02</a:t>
            </a:r>
            <a:endParaRPr lang="zh-CN" altLang="en-US" sz="7200" dirty="0">
              <a:ln w="3175">
                <a:solidFill>
                  <a:schemeClr val="bg1"/>
                </a:solidFill>
              </a:ln>
              <a:blipFill>
                <a:blip r:embed="rId5"/>
                <a:stretch>
                  <a:fillRect/>
                </a:stretch>
              </a:blip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8" name="TextBox 31">
            <a:extLst>
              <a:ext uri="{FF2B5EF4-FFF2-40B4-BE49-F238E27FC236}">
                <a16:creationId xmlns:a16="http://schemas.microsoft.com/office/drawing/2014/main" id="{C9F6F908-A238-40A9-A42A-1337FB9D80A8}"/>
              </a:ext>
            </a:extLst>
          </p:cNvPr>
          <p:cNvSpPr txBox="1"/>
          <p:nvPr/>
        </p:nvSpPr>
        <p:spPr>
          <a:xfrm>
            <a:off x="1708875" y="1967349"/>
            <a:ext cx="55718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5400" dirty="0" smtClean="0">
                <a:ln w="3175">
                  <a:solidFill>
                    <a:schemeClr val="bg1"/>
                  </a:solidFill>
                </a:ln>
                <a:blipFill>
                  <a:blip r:embed="rId5"/>
                  <a:stretch>
                    <a:fillRect/>
                  </a:stretch>
                </a:blipFill>
                <a:latin typeface="字魂27号-布丁体" panose="00000500000000000000" pitchFamily="2" charset="-122"/>
                <a:ea typeface="字魂27号-布丁体" panose="00000500000000000000" pitchFamily="2" charset="-122"/>
                <a:cs typeface="字魂59号-创粗黑" panose="00000500000000000000" charset="-122"/>
              </a:rPr>
              <a:t>畫面編排</a:t>
            </a:r>
            <a:endParaRPr lang="zh-CN" altLang="en-US" sz="5400" dirty="0">
              <a:ln w="3175">
                <a:solidFill>
                  <a:schemeClr val="bg1"/>
                </a:solidFill>
              </a:ln>
              <a:blipFill>
                <a:blip r:embed="rId5"/>
                <a:stretch>
                  <a:fillRect/>
                </a:stretch>
              </a:blipFill>
              <a:latin typeface="字魂27号-布丁体" panose="00000500000000000000" pitchFamily="2" charset="-122"/>
              <a:ea typeface="字魂27号-布丁体" panose="00000500000000000000" pitchFamily="2" charset="-122"/>
              <a:cs typeface="字魂59号-创粗黑" panose="00000500000000000000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A311618-983C-4F8D-AD0D-C4711DCCB33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00" t="18924" r="19265" b="45963"/>
          <a:stretch/>
        </p:blipFill>
        <p:spPr>
          <a:xfrm>
            <a:off x="8015148" y="79320"/>
            <a:ext cx="3442448" cy="2294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75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B9120A0-9F3D-40B7-A57B-A1A0A456B762}"/>
              </a:ext>
            </a:extLst>
          </p:cNvPr>
          <p:cNvSpPr txBox="1"/>
          <p:nvPr/>
        </p:nvSpPr>
        <p:spPr>
          <a:xfrm>
            <a:off x="5182929" y="42856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畫面</a:t>
            </a:r>
            <a:r>
              <a:rPr lang="zh-TW" altLang="en-US" sz="3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編排</a:t>
            </a:r>
            <a:endParaRPr lang="zh-CN" altLang="en-US" sz="32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41" name="文字方塊 40"/>
          <p:cNvSpPr txBox="1"/>
          <p:nvPr/>
        </p:nvSpPr>
        <p:spPr>
          <a:xfrm>
            <a:off x="9405912" y="1418737"/>
            <a:ext cx="1117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標籤</a:t>
            </a:r>
            <a:r>
              <a:rPr lang="en-US" altLang="zh-TW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1</a:t>
            </a:r>
            <a:endParaRPr lang="zh-TW" altLang="en-US" sz="2800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4"/>
          <a:srcRect l="29722" t="25062" r="45417" b="19382"/>
          <a:stretch/>
        </p:blipFill>
        <p:spPr>
          <a:xfrm>
            <a:off x="3822699" y="1013336"/>
            <a:ext cx="4546600" cy="5715000"/>
          </a:xfrm>
          <a:prstGeom prst="rect">
            <a:avLst/>
          </a:prstGeom>
        </p:spPr>
      </p:pic>
      <p:cxnSp>
        <p:nvCxnSpPr>
          <p:cNvPr id="47" name="直線接點 46"/>
          <p:cNvCxnSpPr/>
          <p:nvPr/>
        </p:nvCxnSpPr>
        <p:spPr>
          <a:xfrm>
            <a:off x="7332685" y="1680347"/>
            <a:ext cx="2073227" cy="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字方塊 11"/>
          <p:cNvSpPr txBox="1"/>
          <p:nvPr/>
        </p:nvSpPr>
        <p:spPr>
          <a:xfrm>
            <a:off x="9405912" y="2739849"/>
            <a:ext cx="198002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標籤</a:t>
            </a:r>
            <a:r>
              <a:rPr lang="en-US" altLang="zh-TW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2</a:t>
            </a:r>
            <a:endParaRPr lang="zh-TW" altLang="en-US" sz="2800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題目輸出</a:t>
            </a:r>
            <a:r>
              <a:rPr lang="zh-TW" altLang="en-US" sz="28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格</a:t>
            </a:r>
            <a:endParaRPr lang="zh-TW" altLang="en-US" sz="2800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cxnSp>
        <p:nvCxnSpPr>
          <p:cNvPr id="13" name="直線接點 12"/>
          <p:cNvCxnSpPr/>
          <p:nvPr/>
        </p:nvCxnSpPr>
        <p:spPr>
          <a:xfrm>
            <a:off x="7292185" y="3216903"/>
            <a:ext cx="2073227" cy="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/>
          <p:cNvCxnSpPr/>
          <p:nvPr/>
        </p:nvCxnSpPr>
        <p:spPr>
          <a:xfrm>
            <a:off x="2786085" y="2544355"/>
            <a:ext cx="2073227" cy="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字方塊 18"/>
          <p:cNvSpPr txBox="1"/>
          <p:nvPr/>
        </p:nvSpPr>
        <p:spPr>
          <a:xfrm>
            <a:off x="446983" y="2067301"/>
            <a:ext cx="233910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按鈕</a:t>
            </a:r>
            <a:r>
              <a:rPr lang="en-US" altLang="zh-TW" sz="28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1</a:t>
            </a:r>
            <a:endParaRPr lang="zh-TW" altLang="en-US" sz="2800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題目產生按鈕</a:t>
            </a:r>
            <a:endParaRPr lang="zh-TW" altLang="en-US" sz="2800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cxnSp>
        <p:nvCxnSpPr>
          <p:cNvPr id="22" name="直線接點 21"/>
          <p:cNvCxnSpPr/>
          <p:nvPr/>
        </p:nvCxnSpPr>
        <p:spPr>
          <a:xfrm rot="5400000">
            <a:off x="5972457" y="4719941"/>
            <a:ext cx="2073227" cy="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/>
          <p:cNvSpPr txBox="1"/>
          <p:nvPr/>
        </p:nvSpPr>
        <p:spPr>
          <a:xfrm>
            <a:off x="5839519" y="5756555"/>
            <a:ext cx="233910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>
                <a:latin typeface="字魂59号-创粗黑" panose="00000500000000000000" charset="-122"/>
                <a:ea typeface="字魂59号-创粗黑" panose="00000500000000000000" charset="-122"/>
              </a:rPr>
              <a:t>按鈕</a:t>
            </a:r>
            <a:r>
              <a:rPr lang="en-US" altLang="zh-TW" sz="2800" dirty="0">
                <a:latin typeface="字魂59号-创粗黑" panose="00000500000000000000" charset="-122"/>
                <a:ea typeface="字魂59号-创粗黑" panose="00000500000000000000" charset="-122"/>
              </a:rPr>
              <a:t>2</a:t>
            </a:r>
            <a:endParaRPr lang="zh-TW" altLang="en-US" sz="2800" dirty="0" smtClean="0"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r>
              <a:rPr lang="zh-TW" altLang="en-US" sz="2800" dirty="0" smtClean="0">
                <a:latin typeface="字魂59号-创粗黑" panose="00000500000000000000" charset="-122"/>
                <a:ea typeface="字魂59号-创粗黑" panose="00000500000000000000" charset="-122"/>
              </a:rPr>
              <a:t>送出答案按鈕</a:t>
            </a:r>
            <a:endParaRPr lang="zh-TW" altLang="en-US" sz="2800" dirty="0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cxnSp>
        <p:nvCxnSpPr>
          <p:cNvPr id="23" name="直線接點 22"/>
          <p:cNvCxnSpPr/>
          <p:nvPr/>
        </p:nvCxnSpPr>
        <p:spPr>
          <a:xfrm>
            <a:off x="2786085" y="3498461"/>
            <a:ext cx="2073227" cy="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/>
          <p:cNvSpPr txBox="1"/>
          <p:nvPr/>
        </p:nvSpPr>
        <p:spPr>
          <a:xfrm>
            <a:off x="446983" y="3021407"/>
            <a:ext cx="21948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文字輸入</a:t>
            </a:r>
            <a:r>
              <a:rPr lang="zh-TW" altLang="en-US" sz="28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盒</a:t>
            </a:r>
            <a:r>
              <a:rPr lang="en-US" altLang="zh-TW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1</a:t>
            </a:r>
            <a:endParaRPr lang="zh-TW" altLang="en-US" sz="2800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答案輸入格</a:t>
            </a:r>
            <a:endParaRPr lang="zh-TW" altLang="en-US" sz="2800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54663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02A594-B2F4-4FFA-BCDD-BDFA514AFD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B9120A0-9F3D-40B7-A57B-A1A0A456B762}"/>
              </a:ext>
            </a:extLst>
          </p:cNvPr>
          <p:cNvSpPr txBox="1"/>
          <p:nvPr/>
        </p:nvSpPr>
        <p:spPr>
          <a:xfrm>
            <a:off x="5182929" y="42856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畫面</a:t>
            </a:r>
            <a:r>
              <a:rPr lang="zh-TW" altLang="en-US" sz="3200" dirty="0">
                <a:solidFill>
                  <a:schemeClr val="bg1"/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</a:rPr>
              <a:t>編排</a:t>
            </a:r>
            <a:endParaRPr lang="zh-CN" altLang="en-US" sz="3200" dirty="0">
              <a:solidFill>
                <a:schemeClr val="bg1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</a:endParaRPr>
          </a:p>
        </p:txBody>
      </p:sp>
      <p:sp>
        <p:nvSpPr>
          <p:cNvPr id="41" name="文字方塊 40"/>
          <p:cNvSpPr txBox="1"/>
          <p:nvPr/>
        </p:nvSpPr>
        <p:spPr>
          <a:xfrm>
            <a:off x="5686790" y="1160761"/>
            <a:ext cx="162095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標籤</a:t>
            </a:r>
            <a:r>
              <a:rPr lang="en-US" altLang="zh-TW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1</a:t>
            </a:r>
          </a:p>
          <a:p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變數分數</a:t>
            </a:r>
            <a:endParaRPr lang="en-US" altLang="zh-TW" sz="2800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4"/>
          <a:srcRect l="29722" t="25062" r="45417" b="19382"/>
          <a:stretch/>
        </p:blipFill>
        <p:spPr>
          <a:xfrm>
            <a:off x="318165" y="836456"/>
            <a:ext cx="4546600" cy="5715000"/>
          </a:xfrm>
          <a:prstGeom prst="rect">
            <a:avLst/>
          </a:prstGeom>
        </p:spPr>
      </p:pic>
      <p:cxnSp>
        <p:nvCxnSpPr>
          <p:cNvPr id="47" name="直線接點 46"/>
          <p:cNvCxnSpPr/>
          <p:nvPr/>
        </p:nvCxnSpPr>
        <p:spPr>
          <a:xfrm>
            <a:off x="3424150" y="1416466"/>
            <a:ext cx="2073227" cy="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1" t="-371" r="9241" b="2407"/>
          <a:stretch/>
        </p:blipFill>
        <p:spPr>
          <a:xfrm>
            <a:off x="8203216" y="836456"/>
            <a:ext cx="3640746" cy="5715000"/>
          </a:xfrm>
          <a:prstGeom prst="rect">
            <a:avLst/>
          </a:prstGeom>
        </p:spPr>
      </p:pic>
      <p:cxnSp>
        <p:nvCxnSpPr>
          <p:cNvPr id="16" name="直線接點 15"/>
          <p:cNvCxnSpPr/>
          <p:nvPr/>
        </p:nvCxnSpPr>
        <p:spPr>
          <a:xfrm>
            <a:off x="7009070" y="1422371"/>
            <a:ext cx="2073227" cy="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/>
          <p:cNvCxnSpPr/>
          <p:nvPr/>
        </p:nvCxnSpPr>
        <p:spPr>
          <a:xfrm>
            <a:off x="3424150" y="2938564"/>
            <a:ext cx="2073227" cy="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/>
          <p:cNvCxnSpPr/>
          <p:nvPr/>
        </p:nvCxnSpPr>
        <p:spPr>
          <a:xfrm>
            <a:off x="7009070" y="2944469"/>
            <a:ext cx="2073227" cy="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/>
          <p:cNvSpPr txBox="1"/>
          <p:nvPr/>
        </p:nvSpPr>
        <p:spPr>
          <a:xfrm>
            <a:off x="5510106" y="2461510"/>
            <a:ext cx="162095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標籤</a:t>
            </a:r>
            <a:r>
              <a:rPr lang="en-US" altLang="zh-TW" sz="2800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2</a:t>
            </a:r>
            <a:endParaRPr lang="en-US" altLang="zh-TW" sz="2800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變數題目</a:t>
            </a:r>
            <a:endParaRPr lang="en-US" altLang="zh-TW" sz="2800" dirty="0" smtClean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3312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主题班会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6548</TotalTime>
  <Words>247</Words>
  <Application>Microsoft Office PowerPoint</Application>
  <PresentationFormat>寬螢幕</PresentationFormat>
  <Paragraphs>99</Paragraphs>
  <Slides>17</Slides>
  <Notes>17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5" baseType="lpstr">
      <vt:lpstr>等线</vt:lpstr>
      <vt:lpstr>等线 Light</vt:lpstr>
      <vt:lpstr>字魂27号-布丁体</vt:lpstr>
      <vt:lpstr>字魂58号-创中黑</vt:lpstr>
      <vt:lpstr>字魂59号-创粗黑</vt:lpstr>
      <vt:lpstr>微軟正黑體</vt:lpstr>
      <vt:lpstr>Arial</vt:lpstr>
      <vt:lpstr>Office 主题​​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彥銘 陳</cp:lastModifiedBy>
  <cp:revision>289</cp:revision>
  <dcterms:created xsi:type="dcterms:W3CDTF">2019-07-29T02:38:00Z</dcterms:created>
  <dcterms:modified xsi:type="dcterms:W3CDTF">2020-06-01T14:49:58Z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2052-11.1.0.8808</vt:lpwstr>
  </property>
</Properties>
</file>

<file path=docProps/thumbnail.jpeg>
</file>